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  <p:sldMasterId id="2147483675" r:id="rId2"/>
  </p:sldMasterIdLst>
  <p:notesMasterIdLst>
    <p:notesMasterId r:id="rId54"/>
  </p:notesMasterIdLst>
  <p:sldIdLst>
    <p:sldId id="620" r:id="rId3"/>
    <p:sldId id="383" r:id="rId4"/>
    <p:sldId id="645" r:id="rId5"/>
    <p:sldId id="623" r:id="rId6"/>
    <p:sldId id="646" r:id="rId7"/>
    <p:sldId id="625" r:id="rId8"/>
    <p:sldId id="621" r:id="rId9"/>
    <p:sldId id="647" r:id="rId10"/>
    <p:sldId id="622" r:id="rId11"/>
    <p:sldId id="648" r:id="rId12"/>
    <p:sldId id="633" r:id="rId13"/>
    <p:sldId id="649" r:id="rId14"/>
    <p:sldId id="624" r:id="rId15"/>
    <p:sldId id="650" r:id="rId16"/>
    <p:sldId id="631" r:id="rId17"/>
    <p:sldId id="651" r:id="rId18"/>
    <p:sldId id="628" r:id="rId19"/>
    <p:sldId id="652" r:id="rId20"/>
    <p:sldId id="629" r:id="rId21"/>
    <p:sldId id="653" r:id="rId22"/>
    <p:sldId id="630" r:id="rId23"/>
    <p:sldId id="654" r:id="rId24"/>
    <p:sldId id="634" r:id="rId25"/>
    <p:sldId id="655" r:id="rId26"/>
    <p:sldId id="635" r:id="rId27"/>
    <p:sldId id="656" r:id="rId28"/>
    <p:sldId id="632" r:id="rId29"/>
    <p:sldId id="657" r:id="rId30"/>
    <p:sldId id="639" r:id="rId31"/>
    <p:sldId id="658" r:id="rId32"/>
    <p:sldId id="640" r:id="rId33"/>
    <p:sldId id="636" r:id="rId34"/>
    <p:sldId id="659" r:id="rId35"/>
    <p:sldId id="641" r:id="rId36"/>
    <p:sldId id="663" r:id="rId37"/>
    <p:sldId id="643" r:id="rId38"/>
    <p:sldId id="664" r:id="rId39"/>
    <p:sldId id="642" r:id="rId40"/>
    <p:sldId id="665" r:id="rId41"/>
    <p:sldId id="644" r:id="rId42"/>
    <p:sldId id="666" r:id="rId43"/>
    <p:sldId id="637" r:id="rId44"/>
    <p:sldId id="662" r:id="rId45"/>
    <p:sldId id="661" r:id="rId46"/>
    <p:sldId id="660" r:id="rId47"/>
    <p:sldId id="626" r:id="rId48"/>
    <p:sldId id="667" r:id="rId49"/>
    <p:sldId id="269" r:id="rId50"/>
    <p:sldId id="270" r:id="rId51"/>
    <p:sldId id="271" r:id="rId52"/>
    <p:sldId id="272" r:id="rId53"/>
  </p:sldIdLst>
  <p:sldSz cx="12192000" cy="6858000"/>
  <p:notesSz cx="6858000" cy="9144000"/>
  <p:custShowLst>
    <p:custShow name="Executive DF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0"/>
    <p:restoredTop sz="83130"/>
  </p:normalViewPr>
  <p:slideViewPr>
    <p:cSldViewPr snapToGrid="0">
      <p:cViewPr varScale="1">
        <p:scale>
          <a:sx n="71" d="100"/>
          <a:sy n="71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dt" idx="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1" name="PlaceHolder 6"/>
          <p:cNvSpPr>
            <a:spLocks noGrp="1"/>
          </p:cNvSpPr>
          <p:nvPr>
            <p:ph type="sldNum" idx="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6D071C0-0F6A-4E5C-B3E5-B824FE66220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00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08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07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20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53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55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15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515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62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277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44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2271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24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18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23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038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80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037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creating a slide master that is in English. As needed duplicate and translate slides into target language. Color English slides in Yellow and target language slides in white.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example below uses Spanish as a theoretical target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9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6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734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46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174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053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pPr indent="0" algn="r">
              <a:buNone/>
            </a:pPr>
            <a:fld id="{96D071C0-0F6A-4E5C-B3E5-B824FE66220F}" type="slidenum">
              <a:rPr lang="en-US" sz="1400" b="0" strike="noStrike" spc="-1" smtClean="0">
                <a:solidFill>
                  <a:srgbClr val="000000"/>
                </a:solid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4A99-850F-3A20-43EC-FA6EB25064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2D930-B7C5-A459-F8FC-2A3A55E8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5050-AD60-01CD-B614-4B4EE25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6A1-BF3F-43B2-64DE-8882244B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CA07F-98E7-0616-2397-F72FBD9C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AFB-B2DB-B16B-35D6-9777835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E46D4-B225-5F7C-2530-B0DCB5D80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573A-8BE6-396B-80C2-B925AA34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4F13-3D3F-C0C9-5D2A-0952A79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299F-707E-5A84-C63B-2336468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B1182-5200-1DCB-22AD-37C1DE63F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E3B8A-B510-4EB9-BD8A-26D27206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1222-DABB-2B0C-B77B-E3CBD191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2598-9D16-9B62-0787-22EE2C5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3D72-95EF-08B0-8025-C8B37168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156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1664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6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790EC06F-46E0-0D58-4347-2E509D63E2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73119"/>
          </a:xfrm>
          <a:prstGeom prst="rect">
            <a:avLst/>
          </a:prstGeom>
          <a:noFill/>
          <a:ln w="63360">
            <a:solidFill>
              <a:srgbClr val="000000"/>
            </a:solidFill>
            <a:round/>
          </a:ln>
        </p:spPr>
        <p:txBody>
          <a:bodyPr wrap="square" lIns="90000" tIns="182880" rIns="90000" bIns="45000" anchor="t" anchorCtr="0">
            <a:spAutoFit/>
          </a:bodyPr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Click to edit Master text styles</a:t>
            </a:r>
            <a:endParaRPr lang="en-US" sz="6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5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Second level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98AAB-43E1-C031-1AB8-88442DBE6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4545" y="103680"/>
            <a:ext cx="6802909" cy="5850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52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9B3-DD07-C1D1-BBD6-CCD3FD522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FE4EA-0A29-BD6D-5926-4FEF53F3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2B7E-B31D-0785-C8A5-65C87EAA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C6D6-AFC6-BDD7-DBB8-20EE90CE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1C547-03E8-698E-A0F7-B7B62F1C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CBAA-0F62-E3D8-D502-163075CC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6C6E-C10F-3D01-A3DC-359B4910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5026-B096-E062-5113-713861F9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195A-9737-56E2-52DB-D0386A0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5FC9-2A65-01DB-2F18-F7D06CC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52B9-049F-C7B1-2497-82C3F5587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8DE2-E02C-C589-CB83-9D8D8898C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BE08F-0D61-80F5-A92A-E7597BC58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7C10D-66AF-655E-28D2-3CFD24E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8EE9-6D75-3175-A1F3-455BC9A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1D1-4D73-1B4D-6987-8EFD561F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D687-188D-101B-4C56-8E7ACB5CDC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474" y="365125"/>
            <a:ext cx="984091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3CCBB-A95D-5BCC-68B9-7ABBD795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B1CD3-D86E-ED9A-3117-D1344AD79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8108B-0B2A-4B43-A14C-2D55BC93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EB1A6-AACB-7D70-7380-3180281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C05C5-A674-9A05-1462-3784157B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10B10-D8F8-DBA4-5CC5-D64C3A9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BAFD7-801A-8B5A-C4CF-B11CE298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9397-6704-1590-F0D6-025D1CD4D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F8590-AE10-B24B-BFF0-846DFA2C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D3B18-ED71-080F-1A56-B7AC6910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3BCCF-0F2A-8B62-BE92-B36AD49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3E13-9CF1-D0F8-2348-ED29DC6D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5C73-894B-D43E-1545-E3F575B9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C699-BD8A-BA24-8430-36A6F2C1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2A79-9909-4780-A99B-83E9D7994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14440"/>
            <a:ext cx="3932237" cy="9001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0025-737D-CB47-8036-5F2AECCC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3EAE3-2298-3D68-C44F-62A3672D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43138"/>
            <a:ext cx="3932237" cy="36258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784C-C476-9100-E5A7-DA0BCF3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94637-3B99-CBFF-C9DA-236EB3AE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4D68-E211-B457-1229-95C286B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315B-90AC-6B28-A315-ABE364F4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171574"/>
            <a:ext cx="3932237" cy="1157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9752-68A7-BBDF-41F4-ABE7C90BA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16BA3-19DE-0B45-5C32-21AB4BC8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8862"/>
            <a:ext cx="3932237" cy="3540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5B1CE-4BF5-861B-4F8B-F8F4D7A0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BA32C-1F80-D639-8193-18D16E4F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14D-413F-59BE-DD1B-0731E624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8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4B8DD-23B1-95DE-EEBB-534B097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84" y="365125"/>
            <a:ext cx="987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14CE-30C9-56F1-A0DF-6295C5AB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1198-E84C-C797-D49F-37A3AA201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3F066-8095-7A47-8BBF-FB45577C0028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12DE6-CDC2-9C53-B4DD-97731F72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59D9-732C-AEA8-5735-BDBF4182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76D3-6013-CA45-A782-C70B6CB6E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493B-BE64-F8D9-C3F4-52A380871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ACA4-BD8C-D448-95CA-FC1634E9A82C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17CF-FAE1-1BC7-FE38-9A917477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BE3F-160A-01B2-7833-2044B686A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DF96-F6AC-E641-BD4C-B66C426E9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fakes.kellogg.northwestern.edu/" TargetMode="External"/><Relationship Id="rId2" Type="http://schemas.openxmlformats.org/officeDocument/2006/relationships/hyperlink" Target="https://www.media.mit.edu/projects/detect-fakes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pa.mil/news-events/2024-03-14#:~:text=Through%20the%20Semantic%20Forensics%20" TargetMode="External"/><Relationship Id="rId4" Type="http://schemas.openxmlformats.org/officeDocument/2006/relationships/hyperlink" Target="https://media.defense.gov/2023/Sep/12/2003298925/-1/-1/0/CSI-DEEPFAKE-THREATS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49035" y="2817753"/>
            <a:ext cx="11441743" cy="2020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SLIDE DECK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nglish">
            <a:extLst>
              <a:ext uri="{FF2B5EF4-FFF2-40B4-BE49-F238E27FC236}">
                <a16:creationId xmlns:a16="http://schemas.microsoft.com/office/drawing/2014/main" id="{C31D1D8F-E2D1-CB6B-82AF-68C852DD3028}"/>
              </a:ext>
            </a:extLst>
          </p:cNvPr>
          <p:cNvSpPr/>
          <p:nvPr/>
        </p:nvSpPr>
        <p:spPr>
          <a:xfrm>
            <a:off x="5434907" y="5220773"/>
            <a:ext cx="1270001" cy="1270001"/>
          </a:xfrm>
          <a:prstGeom prst="rect">
            <a:avLst/>
          </a:prstGeom>
          <a:solidFill>
            <a:srgbClr val="FFFB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English</a:t>
            </a:r>
          </a:p>
        </p:txBody>
      </p:sp>
      <p:sp>
        <p:nvSpPr>
          <p:cNvPr id="5" name="Spanish">
            <a:extLst>
              <a:ext uri="{FF2B5EF4-FFF2-40B4-BE49-F238E27FC236}">
                <a16:creationId xmlns:a16="http://schemas.microsoft.com/office/drawing/2014/main" id="{EDFC117A-2C79-EBA2-E09B-3CA32F1663F2}"/>
              </a:ext>
            </a:extLst>
          </p:cNvPr>
          <p:cNvSpPr/>
          <p:nvPr/>
        </p:nvSpPr>
        <p:spPr>
          <a:xfrm>
            <a:off x="7065372" y="5220773"/>
            <a:ext cx="1270001" cy="1270001"/>
          </a:xfrm>
          <a:prstGeom prst="rect">
            <a:avLst/>
          </a:prstGeom>
          <a:solidFill>
            <a:srgbClr val="FF9300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/>
              <a:t>Spanish</a:t>
            </a:r>
            <a:r>
              <a:rPr lang="en-US" dirty="0"/>
              <a:t> with details</a:t>
            </a:r>
            <a:endParaRPr dirty="0"/>
          </a:p>
        </p:txBody>
      </p:sp>
      <p:sp>
        <p:nvSpPr>
          <p:cNvPr id="6" name="This master slide deck is NOT used for presentation.">
            <a:extLst>
              <a:ext uri="{FF2B5EF4-FFF2-40B4-BE49-F238E27FC236}">
                <a16:creationId xmlns:a16="http://schemas.microsoft.com/office/drawing/2014/main" id="{7112FC64-993F-6384-207F-8A58E6A57975}"/>
              </a:ext>
            </a:extLst>
          </p:cNvPr>
          <p:cNvSpPr txBox="1"/>
          <p:nvPr/>
        </p:nvSpPr>
        <p:spPr>
          <a:xfrm>
            <a:off x="3622701" y="6550692"/>
            <a:ext cx="49465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This master slide deck is NOT used for presentation. </a:t>
            </a:r>
          </a:p>
        </p:txBody>
      </p:sp>
      <p:sp>
        <p:nvSpPr>
          <p:cNvPr id="7" name="English">
            <a:extLst>
              <a:ext uri="{FF2B5EF4-FFF2-40B4-BE49-F238E27FC236}">
                <a16:creationId xmlns:a16="http://schemas.microsoft.com/office/drawing/2014/main" id="{05CF1E25-6DF7-E46F-66E5-B04F317BEF77}"/>
              </a:ext>
            </a:extLst>
          </p:cNvPr>
          <p:cNvSpPr/>
          <p:nvPr/>
        </p:nvSpPr>
        <p:spPr>
          <a:xfrm>
            <a:off x="3622702" y="5220772"/>
            <a:ext cx="1424140" cy="12700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/>
              <a:t>For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66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la </a:t>
            </a:r>
            <a:r>
              <a:rPr lang="en-US" dirty="0" err="1"/>
              <a:t>Lección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IA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 y audio.</a:t>
            </a:r>
          </a:p>
          <a:p>
            <a:r>
              <a:rPr lang="en-US" dirty="0" err="1"/>
              <a:t>Referencias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9896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Check: Human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19340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¿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notas</a:t>
            </a:r>
            <a:r>
              <a:rPr lang="en-US" sz="3200" dirty="0"/>
              <a:t>?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Logic and Context of the Scene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Humana: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2743200"/>
            <a:ext cx="5211483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Contexto</a:t>
            </a:r>
            <a:r>
              <a:rPr lang="en-US" sz="2400" dirty="0"/>
              <a:t> de la </a:t>
            </a:r>
            <a:r>
              <a:rPr lang="en-US" sz="2400" dirty="0" err="1"/>
              <a:t>escena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09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3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Hands and Fingers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2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Humana : Hands and Limbs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2" y="2743200"/>
            <a:ext cx="5121836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Manos y </a:t>
            </a:r>
            <a:r>
              <a:rPr lang="en-US" sz="2400" dirty="0" err="1"/>
              <a:t>extremidades</a:t>
            </a:r>
            <a:r>
              <a:rPr lang="en-US" sz="2400" dirty="0"/>
              <a:t> de personas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5377" r="72469" b="879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Face</a:t>
            </a:r>
          </a:p>
          <a:p>
            <a:pPr lvl="1"/>
            <a:r>
              <a:rPr lang="en-US" sz="1600" dirty="0"/>
              <a:t>Pay attention to the cheeks and forehead</a:t>
            </a:r>
          </a:p>
          <a:p>
            <a:pPr lvl="1"/>
            <a:r>
              <a:rPr lang="en-US" sz="1600" dirty="0"/>
              <a:t>Pay attention to the eyes and eyebrows</a:t>
            </a:r>
          </a:p>
          <a:p>
            <a:pPr lvl="1"/>
            <a:r>
              <a:rPr lang="en-US" sz="1600" dirty="0"/>
              <a:t>Pay attention to the glasses</a:t>
            </a:r>
          </a:p>
          <a:p>
            <a:pPr lvl="1"/>
            <a:r>
              <a:rPr lang="en-US" sz="1600" dirty="0"/>
              <a:t>Pay attention to facial hair</a:t>
            </a:r>
          </a:p>
          <a:p>
            <a:pPr lvl="1"/>
            <a:r>
              <a:rPr lang="en-US" sz="1600" dirty="0"/>
              <a:t>Pay attention to facial moles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279264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636196"/>
            <a:ext cx="5558117" cy="372015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cara</a:t>
            </a:r>
            <a:endParaRPr lang="en-US" sz="3200" dirty="0"/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mejillas</a:t>
            </a:r>
            <a:r>
              <a:rPr lang="en-US" dirty="0"/>
              <a:t> y la </a:t>
            </a:r>
            <a:r>
              <a:rPr lang="en-US" dirty="0" err="1"/>
              <a:t>frente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ojos</a:t>
            </a:r>
            <a:r>
              <a:rPr lang="en-US" dirty="0"/>
              <a:t> y las </a:t>
            </a:r>
            <a:r>
              <a:rPr lang="en-US" dirty="0" err="1"/>
              <a:t>cejas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las </a:t>
            </a:r>
            <a:r>
              <a:rPr lang="en-US" dirty="0" err="1"/>
              <a:t>gafas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al </a:t>
            </a:r>
            <a:r>
              <a:rPr lang="en-US" dirty="0" err="1"/>
              <a:t>vello</a:t>
            </a:r>
            <a:r>
              <a:rPr lang="en-US" dirty="0"/>
              <a:t> facial</a:t>
            </a:r>
          </a:p>
          <a:p>
            <a:pPr lvl="1"/>
            <a:r>
              <a:rPr lang="en-US" dirty="0" err="1"/>
              <a:t>Presta</a:t>
            </a:r>
            <a:r>
              <a:rPr lang="en-US" dirty="0"/>
              <a:t> </a:t>
            </a:r>
            <a:r>
              <a:rPr lang="en-US" dirty="0" err="1"/>
              <a:t>atención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lunares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t="3594" r="36790" b="72662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5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Pay attention to the clothes</a:t>
            </a:r>
          </a:p>
          <a:p>
            <a:pPr lvl="1"/>
            <a:r>
              <a:rPr lang="en-US" sz="1600" dirty="0"/>
              <a:t>Warped Items</a:t>
            </a:r>
          </a:p>
          <a:p>
            <a:pPr lvl="1"/>
            <a:r>
              <a:rPr lang="en-US" sz="1600" dirty="0"/>
              <a:t>Missing and Extra items</a:t>
            </a:r>
          </a:p>
          <a:p>
            <a:pPr lvl="1"/>
            <a:r>
              <a:rPr lang="en-US" sz="1600" dirty="0"/>
              <a:t>Perspective and Geometry</a:t>
            </a:r>
          </a:p>
          <a:p>
            <a:pPr lvl="1"/>
            <a:r>
              <a:rPr lang="en-US" sz="1600" dirty="0"/>
              <a:t>Repetition in Detail</a:t>
            </a:r>
          </a:p>
          <a:p>
            <a:pPr lvl="1"/>
            <a:r>
              <a:rPr lang="en-US" sz="1600" dirty="0"/>
              <a:t>Material Texture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Human Images: Clothing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743200"/>
            <a:ext cx="5085978" cy="361314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Presta</a:t>
            </a:r>
            <a:r>
              <a:rPr lang="en-US" sz="3200" dirty="0"/>
              <a:t> </a:t>
            </a:r>
            <a:r>
              <a:rPr lang="en-US" sz="3200" dirty="0" err="1"/>
              <a:t>atención</a:t>
            </a:r>
            <a:r>
              <a:rPr lang="en-US" sz="3200" dirty="0"/>
              <a:t> a la </a:t>
            </a:r>
            <a:r>
              <a:rPr lang="en-US" sz="3200" dirty="0" err="1"/>
              <a:t>ropa</a:t>
            </a:r>
            <a:r>
              <a:rPr lang="en-US" sz="3200" dirty="0"/>
              <a:t>.</a:t>
            </a:r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deformados</a:t>
            </a:r>
            <a:endParaRPr lang="en-US" dirty="0"/>
          </a:p>
          <a:p>
            <a:pPr lvl="1"/>
            <a:r>
              <a:rPr lang="en-US" dirty="0" err="1"/>
              <a:t>Artículos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y </a:t>
            </a:r>
            <a:r>
              <a:rPr lang="en-US" dirty="0" err="1"/>
              <a:t>adicionales</a:t>
            </a:r>
            <a:endParaRPr lang="en-US" dirty="0"/>
          </a:p>
          <a:p>
            <a:pPr lvl="1"/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lvl="1"/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lvl="1"/>
            <a:r>
              <a:rPr lang="en-US" dirty="0"/>
              <a:t>Textura del material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8" t="46519" r="37434" b="29737"/>
          <a:stretch/>
        </p:blipFill>
        <p:spPr>
          <a:xfrm>
            <a:off x="6620138" y="194807"/>
            <a:ext cx="4354057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87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27684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6882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 and limbs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Face and facial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Clothes and items</a:t>
            </a:r>
          </a:p>
        </p:txBody>
      </p:sp>
    </p:spTree>
    <p:extLst>
      <p:ext uri="{BB962C8B-B14F-4D97-AF65-F5344CB8AC3E}">
        <p14:creationId xmlns:p14="http://schemas.microsoft.com/office/powerpoint/2010/main" val="195671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Imagen Humana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Manos y </a:t>
            </a:r>
            <a:r>
              <a:rPr lang="en-US" dirty="0" err="1"/>
              <a:t>extremidades</a:t>
            </a:r>
            <a:r>
              <a:rPr lang="en-US" dirty="0"/>
              <a:t> de personas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Rostro y </a:t>
            </a:r>
            <a:r>
              <a:rPr lang="en-US" dirty="0" err="1"/>
              <a:t>rasgos</a:t>
            </a:r>
            <a:r>
              <a:rPr lang="en-US" dirty="0"/>
              <a:t> </a:t>
            </a:r>
            <a:r>
              <a:rPr lang="en-US" dirty="0" err="1"/>
              <a:t>faciales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Ropa</a:t>
            </a:r>
            <a:r>
              <a:rPr lang="en-US" dirty="0"/>
              <a:t> y </a:t>
            </a:r>
            <a:r>
              <a:rPr lang="en-US" dirty="0" err="1"/>
              <a:t>artículos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8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28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7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Human Images: Check On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do you notice?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0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8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AF2B1B7E-6F88-2763-1384-6062F5833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10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A8779E08-9719-1108-0CB8-6D7366A89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1" y="1715295"/>
            <a:ext cx="6047678" cy="3999270"/>
          </a:xfrm>
        </p:spPr>
      </p:pic>
    </p:spTree>
    <p:extLst>
      <p:ext uri="{BB962C8B-B14F-4D97-AF65-F5344CB8AC3E}">
        <p14:creationId xmlns:p14="http://schemas.microsoft.com/office/powerpoint/2010/main" val="3075733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 err="1"/>
              <a:t>Proceso</a:t>
            </a:r>
            <a:r>
              <a:rPr lang="en-US" sz="4000" dirty="0"/>
              <a:t> de </a:t>
            </a:r>
            <a:r>
              <a:rPr lang="en-US" sz="4000" dirty="0" err="1"/>
              <a:t>detección</a:t>
            </a:r>
            <a:r>
              <a:rPr lang="en-US" sz="4000" dirty="0"/>
              <a:t> </a:t>
            </a:r>
            <a:r>
              <a:rPr lang="en-US" sz="4000" dirty="0" err="1"/>
              <a:t>sintética</a:t>
            </a:r>
            <a:r>
              <a:rPr lang="en-US" sz="4000" dirty="0"/>
              <a:t>: Imagen Humana: </a:t>
            </a:r>
            <a:r>
              <a:rPr lang="en-US" sz="4000" dirty="0" err="1"/>
              <a:t>Practica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r="10999"/>
          <a:stretch/>
        </p:blipFill>
        <p:spPr>
          <a:xfrm>
            <a:off x="5540188" y="194807"/>
            <a:ext cx="6472518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0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2877" r="3985" b="8266"/>
          <a:stretch/>
        </p:blipFill>
        <p:spPr>
          <a:xfrm>
            <a:off x="0" y="0"/>
            <a:ext cx="12207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5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6155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do you notice?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9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133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notas</a:t>
            </a:r>
            <a:r>
              <a:rPr lang="en-US" sz="2400" dirty="0"/>
              <a:t>?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3349"/>
          <a:stretch/>
        </p:blipFill>
        <p:spPr>
          <a:xfrm>
            <a:off x="4261224" y="285399"/>
            <a:ext cx="7930774" cy="64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6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 t="18980" r="-551" b="58017"/>
          <a:stretch/>
        </p:blipFill>
        <p:spPr>
          <a:xfrm>
            <a:off x="2294965" y="4330761"/>
            <a:ext cx="9897035" cy="252724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E76A252-1B87-39A0-9839-A8DDF864C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4" t="35299" r="1284" b="45255"/>
          <a:stretch/>
        </p:blipFill>
        <p:spPr>
          <a:xfrm>
            <a:off x="6914381" y="1292607"/>
            <a:ext cx="4646905" cy="2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Anomalies in Common Patterns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Perspectiva</a:t>
            </a:r>
            <a:r>
              <a:rPr lang="en-US" sz="2000" dirty="0"/>
              <a:t> y </a:t>
            </a:r>
            <a:r>
              <a:rPr lang="en-US" sz="2000" dirty="0" err="1"/>
              <a:t>Geometría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Repetición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detalle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Colocación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sin </a:t>
            </a:r>
            <a:r>
              <a:rPr lang="en-US" sz="2000" dirty="0" err="1"/>
              <a:t>sentido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Anomalías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communes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7389" r="3349" b="69608"/>
          <a:stretch/>
        </p:blipFill>
        <p:spPr>
          <a:xfrm>
            <a:off x="2330965" y="4339953"/>
            <a:ext cx="9861035" cy="2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2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220826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Structure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2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739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Imagen de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escena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D6BD91-6E6B-84CD-B662-B7D735C4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7" y="2351324"/>
            <a:ext cx="4646905" cy="36131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Consistencia</a:t>
            </a:r>
            <a:r>
              <a:rPr lang="en-US" sz="2000" dirty="0"/>
              <a:t> </a:t>
            </a:r>
            <a:r>
              <a:rPr lang="en-US" sz="2000" dirty="0" err="1"/>
              <a:t>estructural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4EFB1-78EC-419E-047C-79E6C4B6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29909" r="12046" b="11284"/>
          <a:stretch/>
        </p:blipFill>
        <p:spPr>
          <a:xfrm>
            <a:off x="3426864" y="2351324"/>
            <a:ext cx="8765136" cy="45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Image: Check 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67840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398204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Image Check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Context of the scene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Structural Consistency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 Texture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Lighting and Shadows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Perspective and Geometry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Repetition in Detail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Nonsensical Object 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Disrupted Continuity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Anomalies in Common Patterns</a:t>
            </a:r>
          </a:p>
        </p:txBody>
      </p:sp>
    </p:spTree>
    <p:extLst>
      <p:ext uri="{BB962C8B-B14F-4D97-AF65-F5344CB8AC3E}">
        <p14:creationId xmlns:p14="http://schemas.microsoft.com/office/powerpoint/2010/main" val="1297207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sintética</a:t>
            </a:r>
            <a:r>
              <a:rPr lang="en-US" dirty="0"/>
              <a:t>: </a:t>
            </a:r>
            <a:r>
              <a:rPr lang="en-US" dirty="0" err="1"/>
              <a:t>Structuras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4"/>
            <a:ext cx="11636188" cy="48799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Contexto</a:t>
            </a:r>
            <a:r>
              <a:rPr lang="en-US" dirty="0"/>
              <a:t> de la </a:t>
            </a:r>
            <a:r>
              <a:rPr lang="en-US" dirty="0" err="1"/>
              <a:t>escena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Consistencia</a:t>
            </a:r>
            <a:r>
              <a:rPr lang="en-US" dirty="0"/>
              <a:t> </a:t>
            </a:r>
            <a:r>
              <a:rPr lang="en-US" dirty="0" err="1"/>
              <a:t>estructural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Textura del material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Iluminación</a:t>
            </a:r>
            <a:r>
              <a:rPr lang="en-US" dirty="0"/>
              <a:t> y sombras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Perspectiva</a:t>
            </a:r>
            <a:r>
              <a:rPr lang="en-US" dirty="0"/>
              <a:t> y </a:t>
            </a:r>
            <a:r>
              <a:rPr lang="en-US" dirty="0" err="1"/>
              <a:t>Geometría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Repetición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detalle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sin </a:t>
            </a:r>
            <a:r>
              <a:rPr lang="en-US" dirty="0" err="1"/>
              <a:t>sentido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Continuidad</a:t>
            </a:r>
            <a:r>
              <a:rPr lang="en-US" dirty="0"/>
              <a:t> </a:t>
            </a:r>
            <a:r>
              <a:rPr lang="en-US" dirty="0" err="1"/>
              <a:t>interrumpida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72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1. Media Lab at MIT on Detecting Fakes - </a:t>
            </a:r>
            <a:r>
              <a:rPr lang="en-US" dirty="0">
                <a:hlinkClick r:id="rId2"/>
              </a:rPr>
              <a:t>https://www.media.mit.edu/projects/detect-fakes/overview/</a:t>
            </a:r>
            <a:r>
              <a:rPr lang="en-US" dirty="0"/>
              <a:t> </a:t>
            </a:r>
          </a:p>
          <a:p>
            <a:r>
              <a:rPr lang="en-US" dirty="0"/>
              <a:t>2. Detect Fakes with Kellogg's online tool - </a:t>
            </a:r>
            <a:r>
              <a:rPr lang="en-US" dirty="0">
                <a:hlinkClick r:id="rId3"/>
              </a:rPr>
              <a:t>https://detectfakes.kellogg.northwestern.edu/</a:t>
            </a:r>
            <a:r>
              <a:rPr lang="en-US" dirty="0"/>
              <a:t> </a:t>
            </a:r>
          </a:p>
          <a:p>
            <a:r>
              <a:rPr lang="en-US" dirty="0"/>
              <a:t>3. CISA Contextualizing Deepfake Threats to Organizations - </a:t>
            </a:r>
            <a:r>
              <a:rPr lang="en-US" dirty="0">
                <a:hlinkClick r:id="rId4"/>
              </a:rPr>
              <a:t>https://media.defense.gov/2023/Sep/12/2003298925/-1/-1/0/CSI-DEEPFAKE-THREATS.PDF</a:t>
            </a:r>
            <a:r>
              <a:rPr lang="en-US" dirty="0"/>
              <a:t> </a:t>
            </a:r>
          </a:p>
          <a:p>
            <a:r>
              <a:rPr lang="en-US" dirty="0"/>
              <a:t>4. DARPA: Deepfake Defense Tech Ready for Commercialization, Transition - </a:t>
            </a:r>
            <a:r>
              <a:rPr lang="en-US" dirty="0">
                <a:hlinkClick r:id="rId5"/>
              </a:rPr>
              <a:t>https://www.darpa.mil/news-events/2024-03-14#:~:text=Through%20the%20Semantic%20Forensics%20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337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Why Does It Matter To You?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9" y="1604519"/>
            <a:ext cx="10972442" cy="397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4"/>
          <p:cNvSpPr txBox="1">
            <a:spLocks noGrp="1"/>
          </p:cNvSpPr>
          <p:nvPr>
            <p:ph type="title"/>
          </p:nvPr>
        </p:nvSpPr>
        <p:spPr>
          <a:xfrm>
            <a:off x="1453319" y="262439"/>
            <a:ext cx="9018362" cy="907455"/>
          </a:xfrm>
          <a:prstGeom prst="rect">
            <a:avLst/>
          </a:prstGeom>
        </p:spPr>
        <p:txBody>
          <a:bodyPr anchor="t"/>
          <a:lstStyle/>
          <a:p>
            <a:r>
              <a:t>¿Por Qué Te Importa?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03B8CE-F3D5-4D69-D31B-4CA6495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Cual</a:t>
            </a:r>
            <a:r>
              <a:rPr lang="en-US" dirty="0"/>
              <a:t> es real?</a:t>
            </a:r>
          </a:p>
        </p:txBody>
      </p:sp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94"/>
            <a:ext cx="6019800" cy="4013200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0758"/>
            <a:ext cx="6019800" cy="3950942"/>
          </a:xfrm>
        </p:spPr>
      </p:pic>
    </p:spTree>
    <p:extLst>
      <p:ext uri="{BB962C8B-B14F-4D97-AF65-F5344CB8AC3E}">
        <p14:creationId xmlns:p14="http://schemas.microsoft.com/office/powerpoint/2010/main" val="4039452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TAKE A BREAK</a:t>
            </a:r>
          </a:p>
        </p:txBody>
      </p:sp>
      <p:pic>
        <p:nvPicPr>
          <p:cNvPr id="194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1"/>
          <p:cNvSpPr txBox="1"/>
          <p:nvPr/>
        </p:nvSpPr>
        <p:spPr>
          <a:xfrm>
            <a:off x="3715415" y="5405718"/>
            <a:ext cx="3986136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Return By: XX:XX 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>
            <a:spLocks noGrp="1"/>
          </p:cNvSpPr>
          <p:nvPr>
            <p:ph type="title" idx="4294967295"/>
          </p:nvPr>
        </p:nvSpPr>
        <p:spPr>
          <a:xfrm>
            <a:off x="2154607" y="2531859"/>
            <a:ext cx="3658054" cy="1786516"/>
          </a:xfrm>
          <a:prstGeom prst="rect">
            <a:avLst/>
          </a:prstGeom>
        </p:spPr>
        <p:txBody>
          <a:bodyPr anchor="t"/>
          <a:lstStyle>
            <a:lvl1pPr>
              <a:defRPr sz="4800" b="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TOMAR UN DESCANSO</a:t>
            </a:r>
          </a:p>
        </p:txBody>
      </p:sp>
      <p:pic>
        <p:nvPicPr>
          <p:cNvPr id="199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42" y="-259377"/>
            <a:ext cx="5029201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1"/>
          <p:cNvSpPr txBox="1"/>
          <p:nvPr/>
        </p:nvSpPr>
        <p:spPr>
          <a:xfrm>
            <a:off x="3715415" y="5405718"/>
            <a:ext cx="4111933" cy="63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/>
            </a:lvl1pPr>
          </a:lstStyle>
          <a:p>
            <a:r>
              <a:t>Volver por: XX:XX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flamingo standing on sand&#10;&#10;Description automatically generated">
            <a:extLst>
              <a:ext uri="{FF2B5EF4-FFF2-40B4-BE49-F238E27FC236}">
                <a16:creationId xmlns:a16="http://schemas.microsoft.com/office/drawing/2014/main" id="{BDDB3109-DA5B-97F7-5260-7AD2DF2E8A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" y="0"/>
            <a:ext cx="4394814" cy="2929876"/>
          </a:xfrm>
        </p:spPr>
      </p:pic>
      <p:pic>
        <p:nvPicPr>
          <p:cNvPr id="8" name="Content Placeholder 7" descr="A group of people in a crowd&#10;&#10;Description automatically generated">
            <a:extLst>
              <a:ext uri="{FF2B5EF4-FFF2-40B4-BE49-F238E27FC236}">
                <a16:creationId xmlns:a16="http://schemas.microsoft.com/office/drawing/2014/main" id="{97AAE57D-D5A1-AA45-10B0-2E6B8913C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3928124"/>
            <a:ext cx="4464066" cy="2929876"/>
          </a:xfrm>
        </p:spPr>
      </p:pic>
      <p:pic>
        <p:nvPicPr>
          <p:cNvPr id="2" name="Content Placeholder 7" descr="A group of people standing around a wrecked car&#10;&#10;Description automatically generated">
            <a:extLst>
              <a:ext uri="{FF2B5EF4-FFF2-40B4-BE49-F238E27FC236}">
                <a16:creationId xmlns:a16="http://schemas.microsoft.com/office/drawing/2014/main" id="{C132C7D2-12FD-888E-9200-6AA625C4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8124"/>
            <a:ext cx="4394814" cy="2929876"/>
          </a:xfrm>
          <a:prstGeom prst="rect">
            <a:avLst/>
          </a:prstGeom>
        </p:spPr>
      </p:pic>
      <p:pic>
        <p:nvPicPr>
          <p:cNvPr id="5" name="Content Placeholder 9" descr="A car that has been crashed on the side of the road&#10;&#10;Description automatically generated">
            <a:extLst>
              <a:ext uri="{FF2B5EF4-FFF2-40B4-BE49-F238E27FC236}">
                <a16:creationId xmlns:a16="http://schemas.microsoft.com/office/drawing/2014/main" id="{38BDCD6C-F77E-818A-5C38-DA36B19E6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37" y="0"/>
            <a:ext cx="4464066" cy="2952043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E51DC588-C742-AFD3-48BA-FAF2B7CFB716}"/>
              </a:ext>
            </a:extLst>
          </p:cNvPr>
          <p:cNvSpPr/>
          <p:nvPr/>
        </p:nvSpPr>
        <p:spPr>
          <a:xfrm>
            <a:off x="11078191" y="1641404"/>
            <a:ext cx="1446317" cy="160056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4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06110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Identifying Synthetic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822AB-D5F0-D579-A820-812EE3C83ED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75127" y="2963211"/>
            <a:ext cx="11441743" cy="189209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ontenido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Sintético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C7E47-63B7-8E9D-6345-B12B99DBC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0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CAEB-D84E-456D-3B6B-2E9573C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C664-EFAD-501E-02EA-4124C835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3" y="1825625"/>
            <a:ext cx="11636188" cy="4351338"/>
          </a:xfrm>
        </p:spPr>
        <p:txBody>
          <a:bodyPr>
            <a:normAutofit/>
          </a:bodyPr>
          <a:lstStyle/>
          <a:p>
            <a:r>
              <a:rPr lang="en-US" dirty="0"/>
              <a:t>Identify AI-generated content effectively using specific detection techniques for images, text, and audio.</a:t>
            </a:r>
          </a:p>
          <a:p>
            <a:r>
              <a:rPr lang="en-US" dirty="0"/>
              <a:t>References: </a:t>
            </a:r>
          </a:p>
          <a:p>
            <a:pPr lvl="1"/>
            <a:r>
              <a:rPr lang="en-US" dirty="0"/>
              <a:t>Media Lab at MIT on Detecting Fakes </a:t>
            </a:r>
          </a:p>
          <a:p>
            <a:pPr lvl="1"/>
            <a:r>
              <a:rPr lang="en-US" dirty="0"/>
              <a:t>Detect Fakes with Kellogg's online tool</a:t>
            </a:r>
          </a:p>
          <a:p>
            <a:pPr lvl="1"/>
            <a:r>
              <a:rPr lang="en-US" dirty="0"/>
              <a:t>CISA Contextualizing Deepfake Threats to Organizations</a:t>
            </a:r>
          </a:p>
          <a:p>
            <a:pPr lvl="1"/>
            <a:r>
              <a:rPr lang="en-US" dirty="0"/>
              <a:t>DARPA: Deepfake Defense Tech Ready for Commercialization, Transition</a:t>
            </a:r>
          </a:p>
        </p:txBody>
      </p:sp>
    </p:spTree>
    <p:extLst>
      <p:ext uri="{BB962C8B-B14F-4D97-AF65-F5344CB8AC3E}">
        <p14:creationId xmlns:p14="http://schemas.microsoft.com/office/powerpoint/2010/main" val="20414522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7174</TotalTime>
  <Words>1238</Words>
  <Application>Microsoft Macintosh PowerPoint</Application>
  <PresentationFormat>Widescreen</PresentationFormat>
  <Paragraphs>263</Paragraphs>
  <Slides>51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  <vt:variant>
        <vt:lpstr>Custom Shows</vt:lpstr>
      </vt:variant>
      <vt:variant>
        <vt:i4>1</vt:i4>
      </vt:variant>
    </vt:vector>
  </HeadingPairs>
  <TitlesOfParts>
    <vt:vector size="57" baseType="lpstr">
      <vt:lpstr>Arial</vt:lpstr>
      <vt:lpstr>Calibri</vt:lpstr>
      <vt:lpstr>Times New Roman</vt:lpstr>
      <vt:lpstr>1_Custom Design</vt:lpstr>
      <vt:lpstr>Blank</vt:lpstr>
      <vt:lpstr>PowerPoint Presentation</vt:lpstr>
      <vt:lpstr>Which is Real?</vt:lpstr>
      <vt:lpstr>¿Cual es real?</vt:lpstr>
      <vt:lpstr>Which is Real?</vt:lpstr>
      <vt:lpstr>¿Cual es real?</vt:lpstr>
      <vt:lpstr>PowerPoint Presentation</vt:lpstr>
      <vt:lpstr>PowerPoint Presentation</vt:lpstr>
      <vt:lpstr>PowerPoint Presentation</vt:lpstr>
      <vt:lpstr>Lesson Objectives</vt:lpstr>
      <vt:lpstr>Objetivos de la Lección</vt:lpstr>
      <vt:lpstr>Synthetic Check: Human Image</vt:lpstr>
      <vt:lpstr>Proceso de detección sintética: Imagen Humana</vt:lpstr>
      <vt:lpstr>Human Images</vt:lpstr>
      <vt:lpstr>Imagen Humana</vt:lpstr>
      <vt:lpstr>Human Images: Context</vt:lpstr>
      <vt:lpstr>Imagen Humana: Context</vt:lpstr>
      <vt:lpstr>Human Images: Hands and Limbs</vt:lpstr>
      <vt:lpstr>Imagen Humana : Hands and Limbs</vt:lpstr>
      <vt:lpstr>Human Images: Face</vt:lpstr>
      <vt:lpstr>Human Images: Face</vt:lpstr>
      <vt:lpstr>Human Images: Clothing</vt:lpstr>
      <vt:lpstr>Human Images: Clothing</vt:lpstr>
      <vt:lpstr>Human Image Check </vt:lpstr>
      <vt:lpstr>Proceso de detección sintética: Imagen Humana</vt:lpstr>
      <vt:lpstr>Human Image Check </vt:lpstr>
      <vt:lpstr>Proceso de detección sintética: Imagen Humana</vt:lpstr>
      <vt:lpstr>Human Images: Check On Learning</vt:lpstr>
      <vt:lpstr>Proceso de detección sintética: Imagen Humana: Practica</vt:lpstr>
      <vt:lpstr>Human Images: Check On Learning</vt:lpstr>
      <vt:lpstr>Proceso de detección sintética: Imagen Humana: Practica</vt:lpstr>
      <vt:lpstr>PowerPoint Presentation</vt:lpstr>
      <vt:lpstr>Structure Image Check </vt:lpstr>
      <vt:lpstr>Proceso de detección sintética: Structuras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</vt:lpstr>
      <vt:lpstr>Imagen de una escena</vt:lpstr>
      <vt:lpstr>Structure Image: Check On Learning</vt:lpstr>
      <vt:lpstr>Proceso de detección sintética: Structuras</vt:lpstr>
      <vt:lpstr>Structure Image Check </vt:lpstr>
      <vt:lpstr>Proceso de detección sintética: Structuras</vt:lpstr>
      <vt:lpstr>References</vt:lpstr>
      <vt:lpstr>Referencias</vt:lpstr>
      <vt:lpstr>Why Does It Matter To You?</vt:lpstr>
      <vt:lpstr>¿Por Qué Te Importa?</vt:lpstr>
      <vt:lpstr>TAKE A BREAK</vt:lpstr>
      <vt:lpstr>TOMAR UN DESCANSO</vt:lpstr>
      <vt:lpstr>Executive DFP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Alfaro, Issac</cp:lastModifiedBy>
  <cp:revision>65</cp:revision>
  <dcterms:created xsi:type="dcterms:W3CDTF">2022-06-15T01:07:41Z</dcterms:created>
  <dcterms:modified xsi:type="dcterms:W3CDTF">2024-06-21T05:07:03Z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